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grandir Narrow Black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Josefin Sans Bold" pitchFamily="2" charset="0"/>
      <p:regular r:id="rId17"/>
      <p:bold r:id="rId18"/>
      <p:boldItalic r:id="rId19"/>
    </p:embeddedFont>
    <p:embeddedFont>
      <p:font typeface="Josefin Sans Regular" panose="020B0604020202020204" charset="0"/>
      <p:regular r:id="rId20"/>
    </p:embeddedFont>
    <p:embeddedFont>
      <p:font typeface="Josefin Sans Regular Bold" panose="020B0604020202020204" charset="0"/>
      <p:regular r:id="rId21"/>
    </p:embeddedFont>
    <p:embeddedFont>
      <p:font typeface="Poppins Medium" panose="00000600000000000000" pitchFamily="2" charset="0"/>
      <p:regular r:id="rId22"/>
    </p:embeddedFont>
    <p:embeddedFont>
      <p:font typeface="Poppins Medium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679" y="6977057"/>
            <a:ext cx="9189465" cy="5617744"/>
            <a:chOff x="0" y="0"/>
            <a:chExt cx="6350000" cy="3881910"/>
          </a:xfrm>
        </p:grpSpPr>
        <p:sp>
          <p:nvSpPr>
            <p:cNvPr id="3" name="Freeform 3"/>
            <p:cNvSpPr/>
            <p:nvPr/>
          </p:nvSpPr>
          <p:spPr>
            <a:xfrm>
              <a:off x="0" y="82550"/>
              <a:ext cx="6350000" cy="3798090"/>
            </a:xfrm>
            <a:custGeom>
              <a:avLst/>
              <a:gdLst/>
              <a:ahLst/>
              <a:cxnLst/>
              <a:rect l="l" t="t" r="r" b="b"/>
              <a:pathLst>
                <a:path w="6350000" h="379809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798090"/>
                  </a:lnTo>
                  <a:lnTo>
                    <a:pt x="6350000" y="379809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20164" y="6977057"/>
            <a:ext cx="9189465" cy="5617744"/>
            <a:chOff x="0" y="0"/>
            <a:chExt cx="6350000" cy="3881910"/>
          </a:xfrm>
        </p:grpSpPr>
        <p:sp>
          <p:nvSpPr>
            <p:cNvPr id="5" name="Freeform 5"/>
            <p:cNvSpPr/>
            <p:nvPr/>
          </p:nvSpPr>
          <p:spPr>
            <a:xfrm>
              <a:off x="0" y="82550"/>
              <a:ext cx="6350000" cy="3798090"/>
            </a:xfrm>
            <a:custGeom>
              <a:avLst/>
              <a:gdLst/>
              <a:ahLst/>
              <a:cxnLst/>
              <a:rect l="l" t="t" r="r" b="b"/>
              <a:pathLst>
                <a:path w="6350000" h="379809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798090"/>
                  </a:lnTo>
                  <a:lnTo>
                    <a:pt x="6350000" y="379809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7107215" y="8498076"/>
            <a:ext cx="4073570" cy="0"/>
          </a:xfrm>
          <a:prstGeom prst="line">
            <a:avLst/>
          </a:prstGeom>
          <a:ln w="8286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354106" y="3389299"/>
            <a:ext cx="5579788" cy="4727603"/>
          </a:xfrm>
          <a:custGeom>
            <a:avLst/>
            <a:gdLst/>
            <a:ahLst/>
            <a:cxnLst/>
            <a:rect l="l" t="t" r="r" b="b"/>
            <a:pathLst>
              <a:path w="5579788" h="4727603">
                <a:moveTo>
                  <a:pt x="0" y="0"/>
                </a:moveTo>
                <a:lnTo>
                  <a:pt x="5579788" y="0"/>
                </a:lnTo>
                <a:lnTo>
                  <a:pt x="5579788" y="4727602"/>
                </a:lnTo>
                <a:lnTo>
                  <a:pt x="0" y="472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19712" y="876300"/>
            <a:ext cx="12448576" cy="131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2"/>
              </a:lnSpc>
            </a:pPr>
            <a:r>
              <a:rPr lang="en-US" sz="7680">
                <a:solidFill>
                  <a:srgbClr val="FFBD59"/>
                </a:solidFill>
                <a:latin typeface="Josefin Sans Bold"/>
              </a:rPr>
              <a:t>Happy Birthday Poster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8112" y="2279429"/>
            <a:ext cx="10991775" cy="57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38"/>
              </a:lnSpc>
              <a:spcBef>
                <a:spcPct val="0"/>
              </a:spcBef>
            </a:pPr>
            <a:r>
              <a:rPr lang="en-US" sz="3312" u="none">
                <a:solidFill>
                  <a:srgbClr val="FBF3E4"/>
                </a:solidFill>
                <a:latin typeface="Josefin Sans Regular"/>
              </a:rPr>
              <a:t>Some Birthday Wishes For Loved Ones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1775" y="8220378"/>
            <a:ext cx="3696778" cy="5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2"/>
              </a:lnSpc>
              <a:spcBef>
                <a:spcPct val="0"/>
              </a:spcBef>
            </a:pPr>
            <a:r>
              <a:rPr lang="en-US" sz="3259">
                <a:solidFill>
                  <a:srgbClr val="44348C"/>
                </a:solidFill>
                <a:latin typeface="Josefin Sans Regular"/>
              </a:rPr>
              <a:t>Tạ Quang Khôi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629" y="2472391"/>
            <a:ext cx="9189465" cy="5109509"/>
            <a:chOff x="0" y="0"/>
            <a:chExt cx="6350000" cy="3530715"/>
          </a:xfrm>
        </p:grpSpPr>
        <p:sp>
          <p:nvSpPr>
            <p:cNvPr id="3" name="Freeform 3"/>
            <p:cNvSpPr/>
            <p:nvPr/>
          </p:nvSpPr>
          <p:spPr>
            <a:xfrm>
              <a:off x="0" y="82550"/>
              <a:ext cx="6350000" cy="3446895"/>
            </a:xfrm>
            <a:custGeom>
              <a:avLst/>
              <a:gdLst/>
              <a:ahLst/>
              <a:cxnLst/>
              <a:rect l="l" t="t" r="r" b="b"/>
              <a:pathLst>
                <a:path w="6350000" h="3446895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446895"/>
                  </a:lnTo>
                  <a:lnTo>
                    <a:pt x="6350000" y="3446895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39214" y="2472391"/>
            <a:ext cx="9189465" cy="5109509"/>
            <a:chOff x="0" y="0"/>
            <a:chExt cx="6350000" cy="3530715"/>
          </a:xfrm>
        </p:grpSpPr>
        <p:sp>
          <p:nvSpPr>
            <p:cNvPr id="5" name="Freeform 5"/>
            <p:cNvSpPr/>
            <p:nvPr/>
          </p:nvSpPr>
          <p:spPr>
            <a:xfrm>
              <a:off x="0" y="82550"/>
              <a:ext cx="6350000" cy="3446895"/>
            </a:xfrm>
            <a:custGeom>
              <a:avLst/>
              <a:gdLst/>
              <a:ahLst/>
              <a:cxnLst/>
              <a:rect l="l" t="t" r="r" b="b"/>
              <a:pathLst>
                <a:path w="6350000" h="3446895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446895"/>
                  </a:lnTo>
                  <a:lnTo>
                    <a:pt x="6350000" y="3446895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548984" y="2669149"/>
            <a:ext cx="11188418" cy="400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47"/>
              </a:lnSpc>
            </a:pPr>
            <a:r>
              <a:rPr lang="en-US" sz="20033">
                <a:solidFill>
                  <a:srgbClr val="44348C"/>
                </a:solidFill>
                <a:latin typeface="Agrandir Narrow Black"/>
              </a:rPr>
              <a:t>Thank's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2934" y="6004780"/>
            <a:ext cx="7180518" cy="66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9"/>
              </a:lnSpc>
              <a:spcBef>
                <a:spcPct val="0"/>
              </a:spcBef>
            </a:pPr>
            <a:r>
              <a:rPr lang="en-US" sz="3678">
                <a:solidFill>
                  <a:srgbClr val="44348C"/>
                </a:solidFill>
                <a:latin typeface="Poppins Medium"/>
              </a:rPr>
              <a:t>For your attention!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66750"/>
            <a:ext cx="9664213" cy="152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52"/>
              </a:lnSpc>
              <a:spcBef>
                <a:spcPct val="0"/>
              </a:spcBef>
            </a:pPr>
            <a:r>
              <a:rPr lang="en-US" sz="7680" u="none">
                <a:solidFill>
                  <a:srgbClr val="FFBD59"/>
                </a:solidFill>
                <a:latin typeface="Agrandir Narrow Black"/>
              </a:rPr>
              <a:t>Content Index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00251"/>
            <a:ext cx="3378097" cy="308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60"/>
              </a:lnSpc>
            </a:pPr>
            <a:r>
              <a:rPr lang="en-US" sz="15472">
                <a:solidFill>
                  <a:srgbClr val="3B2D7B"/>
                </a:solidFill>
                <a:latin typeface="Agrandir Narrow Black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74914" y="1800251"/>
            <a:ext cx="3353572" cy="308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60"/>
              </a:lnSpc>
            </a:pPr>
            <a:r>
              <a:rPr lang="en-US" sz="15472">
                <a:solidFill>
                  <a:srgbClr val="3B2D7B"/>
                </a:solidFill>
                <a:latin typeface="Agrandir Narrow Black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80387"/>
            <a:ext cx="3378097" cy="308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60"/>
              </a:lnSpc>
            </a:pPr>
            <a:r>
              <a:rPr lang="en-US" sz="15472">
                <a:solidFill>
                  <a:srgbClr val="3B2D7B"/>
                </a:solidFill>
                <a:latin typeface="Agrandir Narrow Black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6808" y="5673240"/>
            <a:ext cx="5079909" cy="64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7"/>
              </a:lnSpc>
              <a:spcBef>
                <a:spcPct val="0"/>
              </a:spcBef>
            </a:pPr>
            <a:r>
              <a:rPr lang="en-US" sz="3783">
                <a:solidFill>
                  <a:srgbClr val="FBF3E4"/>
                </a:solidFill>
                <a:latin typeface="Josefin Sans Bold"/>
              </a:rPr>
              <a:t>Công cụ sử dụng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6808" y="3303522"/>
            <a:ext cx="5390928" cy="64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7"/>
              </a:lnSpc>
              <a:spcBef>
                <a:spcPct val="0"/>
              </a:spcBef>
            </a:pPr>
            <a:r>
              <a:rPr lang="en-US" sz="3783">
                <a:solidFill>
                  <a:srgbClr val="FBF3E4"/>
                </a:solidFill>
                <a:latin typeface="Josefin Sans Bold"/>
              </a:rPr>
              <a:t>Lý do chọn đề tài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60523"/>
            <a:ext cx="3378097" cy="308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60"/>
              </a:lnSpc>
            </a:pPr>
            <a:r>
              <a:rPr lang="en-US" sz="15472">
                <a:solidFill>
                  <a:srgbClr val="3B2D7B"/>
                </a:solidFill>
                <a:latin typeface="Agrandir Narrow Black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6808" y="7953376"/>
            <a:ext cx="7564892" cy="64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7"/>
              </a:lnSpc>
              <a:spcBef>
                <a:spcPct val="0"/>
              </a:spcBef>
            </a:pPr>
            <a:r>
              <a:rPr lang="en-US" sz="3783">
                <a:solidFill>
                  <a:srgbClr val="FBF3E4"/>
                </a:solidFill>
                <a:latin typeface="Josefin Sans Bold"/>
              </a:rPr>
              <a:t>Vấn đề thiết kế và giải pháp 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099840" y="6924574"/>
            <a:ext cx="9189465" cy="5617744"/>
            <a:chOff x="0" y="0"/>
            <a:chExt cx="6350000" cy="3881910"/>
          </a:xfrm>
        </p:grpSpPr>
        <p:sp>
          <p:nvSpPr>
            <p:cNvPr id="11" name="Freeform 11"/>
            <p:cNvSpPr/>
            <p:nvPr/>
          </p:nvSpPr>
          <p:spPr>
            <a:xfrm>
              <a:off x="0" y="82550"/>
              <a:ext cx="6350000" cy="3798090"/>
            </a:xfrm>
            <a:custGeom>
              <a:avLst/>
              <a:gdLst/>
              <a:ahLst/>
              <a:cxnLst/>
              <a:rect l="l" t="t" r="r" b="b"/>
              <a:pathLst>
                <a:path w="6350000" h="379809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798090"/>
                  </a:lnTo>
                  <a:lnTo>
                    <a:pt x="6350000" y="379809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12099840" y="-2255318"/>
            <a:ext cx="9189465" cy="5617744"/>
            <a:chOff x="0" y="0"/>
            <a:chExt cx="6350000" cy="3881910"/>
          </a:xfrm>
        </p:grpSpPr>
        <p:sp>
          <p:nvSpPr>
            <p:cNvPr id="13" name="Freeform 13"/>
            <p:cNvSpPr/>
            <p:nvPr/>
          </p:nvSpPr>
          <p:spPr>
            <a:xfrm>
              <a:off x="0" y="82550"/>
              <a:ext cx="6350000" cy="3798090"/>
            </a:xfrm>
            <a:custGeom>
              <a:avLst/>
              <a:gdLst/>
              <a:ahLst/>
              <a:cxnLst/>
              <a:rect l="l" t="t" r="r" b="b"/>
              <a:pathLst>
                <a:path w="6350000" h="379809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798090"/>
                  </a:lnTo>
                  <a:lnTo>
                    <a:pt x="6350000" y="379809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233022" y="3318288"/>
            <a:ext cx="5390928" cy="64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7"/>
              </a:lnSpc>
              <a:spcBef>
                <a:spcPct val="0"/>
              </a:spcBef>
            </a:pPr>
            <a:r>
              <a:rPr lang="en-US" sz="3783">
                <a:solidFill>
                  <a:srgbClr val="FBF3E4"/>
                </a:solidFill>
                <a:latin typeface="Josefin Sans Bold"/>
              </a:rPr>
              <a:t>Kết quả đạt được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543191" y="668499"/>
            <a:ext cx="5716109" cy="6477178"/>
          </a:xfrm>
          <a:custGeom>
            <a:avLst/>
            <a:gdLst/>
            <a:ahLst/>
            <a:cxnLst/>
            <a:rect l="l" t="t" r="r" b="b"/>
            <a:pathLst>
              <a:path w="5716109" h="6477178">
                <a:moveTo>
                  <a:pt x="5716109" y="0"/>
                </a:moveTo>
                <a:lnTo>
                  <a:pt x="0" y="0"/>
                </a:lnTo>
                <a:lnTo>
                  <a:pt x="0" y="6477178"/>
                </a:lnTo>
                <a:lnTo>
                  <a:pt x="5716109" y="6477178"/>
                </a:lnTo>
                <a:lnTo>
                  <a:pt x="57161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3751" y="4217120"/>
            <a:ext cx="10098109" cy="9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16"/>
              </a:lnSpc>
            </a:pPr>
            <a:r>
              <a:rPr lang="en-US" sz="5725">
                <a:solidFill>
                  <a:srgbClr val="FFBD59"/>
                </a:solidFill>
                <a:latin typeface="Josefin Sans Bold"/>
              </a:rPr>
              <a:t>Lý do chọn đề tài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6246" y="-814636"/>
            <a:ext cx="4972037" cy="490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36"/>
              </a:lnSpc>
            </a:pPr>
            <a:r>
              <a:rPr lang="en-US" sz="24526">
                <a:solidFill>
                  <a:srgbClr val="3B2D7B"/>
                </a:solidFill>
                <a:latin typeface="Agrandir Narrow Black"/>
              </a:rPr>
              <a:t>01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40679" y="8954795"/>
            <a:ext cx="9189465" cy="5617744"/>
            <a:chOff x="0" y="0"/>
            <a:chExt cx="6350000" cy="3881910"/>
          </a:xfrm>
        </p:grpSpPr>
        <p:sp>
          <p:nvSpPr>
            <p:cNvPr id="6" name="Freeform 6"/>
            <p:cNvSpPr/>
            <p:nvPr/>
          </p:nvSpPr>
          <p:spPr>
            <a:xfrm>
              <a:off x="0" y="82550"/>
              <a:ext cx="6350000" cy="3798090"/>
            </a:xfrm>
            <a:custGeom>
              <a:avLst/>
              <a:gdLst/>
              <a:ahLst/>
              <a:cxnLst/>
              <a:rect l="l" t="t" r="r" b="b"/>
              <a:pathLst>
                <a:path w="6350000" h="379809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798090"/>
                  </a:lnTo>
                  <a:lnTo>
                    <a:pt x="6350000" y="379809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139214" y="8954795"/>
            <a:ext cx="9189465" cy="5617744"/>
            <a:chOff x="0" y="0"/>
            <a:chExt cx="6350000" cy="3881910"/>
          </a:xfrm>
        </p:grpSpPr>
        <p:sp>
          <p:nvSpPr>
            <p:cNvPr id="8" name="Freeform 8"/>
            <p:cNvSpPr/>
            <p:nvPr/>
          </p:nvSpPr>
          <p:spPr>
            <a:xfrm>
              <a:off x="0" y="82550"/>
              <a:ext cx="6350000" cy="3798090"/>
            </a:xfrm>
            <a:custGeom>
              <a:avLst/>
              <a:gdLst/>
              <a:ahLst/>
              <a:cxnLst/>
              <a:rect l="l" t="t" r="r" b="b"/>
              <a:pathLst>
                <a:path w="6350000" h="379809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798090"/>
                  </a:lnTo>
                  <a:lnTo>
                    <a:pt x="6350000" y="379809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93751" y="5698078"/>
            <a:ext cx="11683403" cy="228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BF3E4"/>
                </a:solidFill>
                <a:latin typeface="Josefin Sans Regular"/>
              </a:rPr>
              <a:t>Nhân dịp sinh nhật em trai.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BF3E4"/>
              </a:solidFill>
              <a:latin typeface="Josefin Sans Regular"/>
            </a:endParaR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BF3E4"/>
                </a:solidFill>
                <a:latin typeface="Josefin Sans Regular"/>
              </a:rPr>
              <a:t>Cũng như Poster sinh nhật là thứ rất ý nghĩa, thể hiện tình yêu thương của người làm poster đến với người có sinh nhật.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36375" y="1187394"/>
            <a:ext cx="3378383" cy="0"/>
          </a:xfrm>
          <a:prstGeom prst="line">
            <a:avLst/>
          </a:prstGeom>
          <a:ln w="66675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536375" y="5898924"/>
            <a:ext cx="3378383" cy="0"/>
          </a:xfrm>
          <a:prstGeom prst="line">
            <a:avLst/>
          </a:prstGeom>
          <a:ln w="66675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5400000">
            <a:off x="-6285369" y="-2255318"/>
            <a:ext cx="9189465" cy="5617744"/>
            <a:chOff x="0" y="0"/>
            <a:chExt cx="6350000" cy="3881910"/>
          </a:xfrm>
        </p:grpSpPr>
        <p:sp>
          <p:nvSpPr>
            <p:cNvPr id="5" name="Freeform 5"/>
            <p:cNvSpPr/>
            <p:nvPr/>
          </p:nvSpPr>
          <p:spPr>
            <a:xfrm>
              <a:off x="0" y="82550"/>
              <a:ext cx="6350000" cy="3798090"/>
            </a:xfrm>
            <a:custGeom>
              <a:avLst/>
              <a:gdLst/>
              <a:ahLst/>
              <a:cxnLst/>
              <a:rect l="l" t="t" r="r" b="b"/>
              <a:pathLst>
                <a:path w="6350000" h="379809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798090"/>
                  </a:lnTo>
                  <a:lnTo>
                    <a:pt x="6350000" y="379809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-6285369" y="6924574"/>
            <a:ext cx="9189465" cy="5617744"/>
            <a:chOff x="0" y="0"/>
            <a:chExt cx="6350000" cy="3881910"/>
          </a:xfrm>
        </p:grpSpPr>
        <p:sp>
          <p:nvSpPr>
            <p:cNvPr id="7" name="Freeform 7"/>
            <p:cNvSpPr/>
            <p:nvPr/>
          </p:nvSpPr>
          <p:spPr>
            <a:xfrm>
              <a:off x="0" y="82550"/>
              <a:ext cx="6350000" cy="3798090"/>
            </a:xfrm>
            <a:custGeom>
              <a:avLst/>
              <a:gdLst/>
              <a:ahLst/>
              <a:cxnLst/>
              <a:rect l="l" t="t" r="r" b="b"/>
              <a:pathLst>
                <a:path w="6350000" h="379809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798090"/>
                  </a:lnTo>
                  <a:lnTo>
                    <a:pt x="6350000" y="379809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145985" y="5898029"/>
            <a:ext cx="2770929" cy="2770929"/>
          </a:xfrm>
          <a:custGeom>
            <a:avLst/>
            <a:gdLst/>
            <a:ahLst/>
            <a:cxnLst/>
            <a:rect l="l" t="t" r="r" b="b"/>
            <a:pathLst>
              <a:path w="2770929" h="2770929">
                <a:moveTo>
                  <a:pt x="0" y="0"/>
                </a:moveTo>
                <a:lnTo>
                  <a:pt x="2770929" y="0"/>
                </a:lnTo>
                <a:lnTo>
                  <a:pt x="2770929" y="2770929"/>
                </a:lnTo>
                <a:lnTo>
                  <a:pt x="0" y="2770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58003" y="1163165"/>
            <a:ext cx="3074900" cy="3074900"/>
          </a:xfrm>
          <a:custGeom>
            <a:avLst/>
            <a:gdLst/>
            <a:ahLst/>
            <a:cxnLst/>
            <a:rect l="l" t="t" r="r" b="b"/>
            <a:pathLst>
              <a:path w="3074900" h="3074900">
                <a:moveTo>
                  <a:pt x="0" y="0"/>
                </a:moveTo>
                <a:lnTo>
                  <a:pt x="3074900" y="0"/>
                </a:lnTo>
                <a:lnTo>
                  <a:pt x="3074900" y="3074899"/>
                </a:lnTo>
                <a:lnTo>
                  <a:pt x="0" y="3074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980702" y="5990119"/>
            <a:ext cx="4972037" cy="490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36"/>
              </a:lnSpc>
            </a:pPr>
            <a:r>
              <a:rPr lang="en-US" sz="24526">
                <a:solidFill>
                  <a:srgbClr val="3B2D7B"/>
                </a:solidFill>
                <a:latin typeface="Agrandir Narrow Black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3160638" y="3873720"/>
            <a:ext cx="8029866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752"/>
              </a:lnSpc>
              <a:spcBef>
                <a:spcPct val="0"/>
              </a:spcBef>
            </a:pPr>
            <a:r>
              <a:rPr lang="en-US" sz="7680">
                <a:solidFill>
                  <a:srgbClr val="FFBD59"/>
                </a:solidFill>
                <a:latin typeface="Josefin Sans Bold"/>
              </a:rPr>
              <a:t>Công cụ sử dụng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36375" y="6812527"/>
            <a:ext cx="7871551" cy="9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4200"/>
              </a:lnSpc>
              <a:spcBef>
                <a:spcPct val="0"/>
              </a:spcBef>
              <a:defRPr sz="3000">
                <a:solidFill>
                  <a:srgbClr val="FBF3E4"/>
                </a:solidFill>
                <a:latin typeface="Josefin Sans Regular"/>
              </a:defRPr>
            </a:lvl1pPr>
          </a:lstStyle>
          <a:p>
            <a:r>
              <a:rPr lang="en-US"/>
              <a:t>Ẩn hiện một phần của lớp ảnh bằng cách sử dụng màu đen và trắng.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26764" y="2176739"/>
            <a:ext cx="78811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BF3E4"/>
                </a:solidFill>
                <a:latin typeface="Josefin Sans Regular"/>
              </a:rPr>
              <a:t>Di chuyển các đối tượng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46935" y="895670"/>
            <a:ext cx="2957262" cy="58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3B2D7B"/>
                </a:solidFill>
                <a:latin typeface="Poppins Medium Bold"/>
              </a:rPr>
              <a:t>Move Tool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44663" y="5591030"/>
            <a:ext cx="2561806" cy="58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3B2D7B"/>
                </a:solidFill>
                <a:latin typeface="Poppins Medium Bold"/>
              </a:rPr>
              <a:t>Layer Mask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679" y="5133975"/>
            <a:ext cx="9189465" cy="5153025"/>
            <a:chOff x="0" y="0"/>
            <a:chExt cx="6350000" cy="3560785"/>
          </a:xfrm>
        </p:grpSpPr>
        <p:sp>
          <p:nvSpPr>
            <p:cNvPr id="3" name="Freeform 3"/>
            <p:cNvSpPr/>
            <p:nvPr/>
          </p:nvSpPr>
          <p:spPr>
            <a:xfrm>
              <a:off x="0" y="82550"/>
              <a:ext cx="6350000" cy="3476965"/>
            </a:xfrm>
            <a:custGeom>
              <a:avLst/>
              <a:gdLst/>
              <a:ahLst/>
              <a:cxnLst/>
              <a:rect l="l" t="t" r="r" b="b"/>
              <a:pathLst>
                <a:path w="6350000" h="3476965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476965"/>
                  </a:lnTo>
                  <a:lnTo>
                    <a:pt x="6350000" y="3476965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39214" y="5133975"/>
            <a:ext cx="9189465" cy="5153025"/>
            <a:chOff x="0" y="0"/>
            <a:chExt cx="6350000" cy="3560785"/>
          </a:xfrm>
        </p:grpSpPr>
        <p:sp>
          <p:nvSpPr>
            <p:cNvPr id="5" name="Freeform 5"/>
            <p:cNvSpPr/>
            <p:nvPr/>
          </p:nvSpPr>
          <p:spPr>
            <a:xfrm>
              <a:off x="0" y="82550"/>
              <a:ext cx="6350000" cy="3476965"/>
            </a:xfrm>
            <a:custGeom>
              <a:avLst/>
              <a:gdLst/>
              <a:ahLst/>
              <a:cxnLst/>
              <a:rect l="l" t="t" r="r" b="b"/>
              <a:pathLst>
                <a:path w="6350000" h="3476965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476965"/>
                  </a:lnTo>
                  <a:lnTo>
                    <a:pt x="6350000" y="3476965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5063935" y="1055768"/>
            <a:ext cx="3378383" cy="0"/>
          </a:xfrm>
          <a:prstGeom prst="line">
            <a:avLst/>
          </a:prstGeom>
          <a:ln w="66675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063935" y="6261905"/>
            <a:ext cx="3378383" cy="0"/>
          </a:xfrm>
          <a:prstGeom prst="line">
            <a:avLst/>
          </a:prstGeom>
          <a:ln w="666750" cap="rnd">
            <a:solidFill>
              <a:srgbClr val="F9E6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28700" y="1028700"/>
            <a:ext cx="2945208" cy="3365952"/>
          </a:xfrm>
          <a:custGeom>
            <a:avLst/>
            <a:gdLst/>
            <a:ahLst/>
            <a:cxnLst/>
            <a:rect l="l" t="t" r="r" b="b"/>
            <a:pathLst>
              <a:path w="2945208" h="3365952">
                <a:moveTo>
                  <a:pt x="0" y="0"/>
                </a:moveTo>
                <a:lnTo>
                  <a:pt x="2945208" y="0"/>
                </a:lnTo>
                <a:lnTo>
                  <a:pt x="2945208" y="3365952"/>
                </a:lnTo>
                <a:lnTo>
                  <a:pt x="0" y="3365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08846" y="6261010"/>
            <a:ext cx="1959163" cy="3429608"/>
          </a:xfrm>
          <a:custGeom>
            <a:avLst/>
            <a:gdLst/>
            <a:ahLst/>
            <a:cxnLst/>
            <a:rect l="l" t="t" r="r" b="b"/>
            <a:pathLst>
              <a:path w="1959163" h="3429608">
                <a:moveTo>
                  <a:pt x="0" y="0"/>
                </a:moveTo>
                <a:lnTo>
                  <a:pt x="1959163" y="0"/>
                </a:lnTo>
                <a:lnTo>
                  <a:pt x="1959163" y="3429608"/>
                </a:lnTo>
                <a:lnTo>
                  <a:pt x="0" y="3429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897407" y="-973234"/>
            <a:ext cx="5153557" cy="490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36"/>
              </a:lnSpc>
            </a:pPr>
            <a:r>
              <a:rPr lang="en-US" sz="24526">
                <a:solidFill>
                  <a:srgbClr val="3B2D7B"/>
                </a:solidFill>
                <a:latin typeface="Agrandir Narrow Black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38055" y="8195210"/>
            <a:ext cx="4012909" cy="194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449"/>
              </a:lnSpc>
            </a:pPr>
            <a:r>
              <a:rPr lang="en-US" sz="7680">
                <a:solidFill>
                  <a:srgbClr val="E4A74A"/>
                </a:solidFill>
                <a:latin typeface="Josefin Sans Bold"/>
              </a:rPr>
              <a:t>Công cụ sữ dụng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63935" y="2034948"/>
            <a:ext cx="897412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BF3E4"/>
                </a:solidFill>
                <a:latin typeface="Josefin Sans Regular"/>
              </a:rPr>
              <a:t>Vẽ các đường cong và tạo các vùng chọn hoặc các đường viền.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63935" y="7176518"/>
            <a:ext cx="89741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B2D7B"/>
                </a:solidFill>
                <a:latin typeface="Josefin Sans Regular"/>
              </a:rPr>
              <a:t>Nhập văn bản trên ảnh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4496" y="764044"/>
            <a:ext cx="2957262" cy="58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3B2D7B"/>
                </a:solidFill>
                <a:latin typeface="Poppins Medium Bold"/>
              </a:rPr>
              <a:t>Pen Tool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4495" y="5969286"/>
            <a:ext cx="2957262" cy="58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3B2D7B"/>
                </a:solidFill>
                <a:latin typeface="Poppins Medium Bold"/>
              </a:rPr>
              <a:t>Type Tool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679" y="3117875"/>
            <a:ext cx="9189465" cy="7169125"/>
            <a:chOff x="0" y="0"/>
            <a:chExt cx="6350000" cy="4953928"/>
          </a:xfrm>
        </p:grpSpPr>
        <p:sp>
          <p:nvSpPr>
            <p:cNvPr id="3" name="Freeform 3"/>
            <p:cNvSpPr/>
            <p:nvPr/>
          </p:nvSpPr>
          <p:spPr>
            <a:xfrm>
              <a:off x="0" y="82550"/>
              <a:ext cx="6350000" cy="4870108"/>
            </a:xfrm>
            <a:custGeom>
              <a:avLst/>
              <a:gdLst/>
              <a:ahLst/>
              <a:cxnLst/>
              <a:rect l="l" t="t" r="r" b="b"/>
              <a:pathLst>
                <a:path w="6350000" h="4870108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4870108"/>
                  </a:lnTo>
                  <a:lnTo>
                    <a:pt x="6350000" y="487010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39214" y="3117875"/>
            <a:ext cx="9189465" cy="7169125"/>
            <a:chOff x="0" y="0"/>
            <a:chExt cx="6350000" cy="4953928"/>
          </a:xfrm>
        </p:grpSpPr>
        <p:sp>
          <p:nvSpPr>
            <p:cNvPr id="5" name="Freeform 5"/>
            <p:cNvSpPr/>
            <p:nvPr/>
          </p:nvSpPr>
          <p:spPr>
            <a:xfrm>
              <a:off x="0" y="82550"/>
              <a:ext cx="6350000" cy="4870108"/>
            </a:xfrm>
            <a:custGeom>
              <a:avLst/>
              <a:gdLst/>
              <a:ahLst/>
              <a:cxnLst/>
              <a:rect l="l" t="t" r="r" b="b"/>
              <a:pathLst>
                <a:path w="6350000" h="4870108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4870108"/>
                  </a:lnTo>
                  <a:lnTo>
                    <a:pt x="6350000" y="487010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6246" y="-843486"/>
            <a:ext cx="4972037" cy="490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36"/>
              </a:lnSpc>
            </a:pPr>
            <a:r>
              <a:rPr lang="en-US" sz="24526">
                <a:solidFill>
                  <a:srgbClr val="3B2D7B"/>
                </a:solidFill>
                <a:latin typeface="Agrandir Narrow Black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7354" y="652321"/>
            <a:ext cx="9431946" cy="268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752"/>
              </a:lnSpc>
              <a:spcBef>
                <a:spcPct val="0"/>
              </a:spcBef>
            </a:pPr>
            <a:r>
              <a:rPr lang="en-US" sz="7680">
                <a:solidFill>
                  <a:srgbClr val="FFBD59"/>
                </a:solidFill>
                <a:latin typeface="Josefin Sans Bold"/>
              </a:rPr>
              <a:t>Vấn đề thiết kế và giải pháp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8786" y="5003103"/>
            <a:ext cx="8671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348C"/>
                </a:solidFill>
                <a:latin typeface="Josefin Sans Bold"/>
              </a:rPr>
              <a:t>Lồng đối tượng đã cắt vào số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9214" y="6469953"/>
            <a:ext cx="8671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348C"/>
                </a:solidFill>
                <a:latin typeface="Josefin Sans Bold"/>
              </a:rPr>
              <a:t>Sử dụng Rectangle Tool để vẽ họa tiết phụ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7474" y="5003103"/>
            <a:ext cx="66598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348C"/>
                </a:solidFill>
                <a:latin typeface="Josefin Sans Bold"/>
              </a:rPr>
              <a:t>Cắt các đối tượng cần có trong ảnh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7474" y="6469953"/>
            <a:ext cx="665988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348C"/>
                </a:solidFill>
                <a:latin typeface="Josefin Sans Bold"/>
              </a:rPr>
              <a:t>Sử dụng Type Tool để làm phần chữ cho Poster</a:t>
            </a:r>
          </a:p>
        </p:txBody>
      </p:sp>
      <p:sp>
        <p:nvSpPr>
          <p:cNvPr id="12" name="AutoShape 12"/>
          <p:cNvSpPr/>
          <p:nvPr/>
        </p:nvSpPr>
        <p:spPr>
          <a:xfrm rot="-5400000">
            <a:off x="6505500" y="6650050"/>
            <a:ext cx="3265319" cy="0"/>
          </a:xfrm>
          <a:prstGeom prst="line">
            <a:avLst/>
          </a:prstGeom>
          <a:ln w="104775" cap="rnd">
            <a:solidFill>
              <a:srgbClr val="3B2D7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13351" y="-3882701"/>
            <a:ext cx="8969787" cy="9026201"/>
          </a:xfrm>
          <a:custGeom>
            <a:avLst/>
            <a:gdLst/>
            <a:ahLst/>
            <a:cxnLst/>
            <a:rect l="l" t="t" r="r" b="b"/>
            <a:pathLst>
              <a:path w="8969787" h="9026201">
                <a:moveTo>
                  <a:pt x="0" y="0"/>
                </a:moveTo>
                <a:lnTo>
                  <a:pt x="8969787" y="0"/>
                </a:lnTo>
                <a:lnTo>
                  <a:pt x="8969787" y="9026201"/>
                </a:lnTo>
                <a:lnTo>
                  <a:pt x="0" y="9026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84238" y="4969088"/>
            <a:ext cx="9502120" cy="6947950"/>
          </a:xfrm>
          <a:custGeom>
            <a:avLst/>
            <a:gdLst/>
            <a:ahLst/>
            <a:cxnLst/>
            <a:rect l="l" t="t" r="r" b="b"/>
            <a:pathLst>
              <a:path w="9502120" h="6947950">
                <a:moveTo>
                  <a:pt x="0" y="0"/>
                </a:moveTo>
                <a:lnTo>
                  <a:pt x="9502120" y="0"/>
                </a:lnTo>
                <a:lnTo>
                  <a:pt x="9502120" y="6947950"/>
                </a:lnTo>
                <a:lnTo>
                  <a:pt x="0" y="6947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01540" y="3589589"/>
            <a:ext cx="10407306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752"/>
              </a:lnSpc>
              <a:spcBef>
                <a:spcPct val="0"/>
              </a:spcBef>
            </a:pPr>
            <a:r>
              <a:rPr lang="en-US" sz="7680">
                <a:solidFill>
                  <a:srgbClr val="FFBD59"/>
                </a:solidFill>
                <a:latin typeface="Josefin Sans Bold"/>
              </a:rPr>
              <a:t>Kết quả đạt được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78927" y="-966016"/>
            <a:ext cx="4972037" cy="490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36"/>
              </a:lnSpc>
            </a:pPr>
            <a:r>
              <a:rPr lang="en-US" sz="24526">
                <a:solidFill>
                  <a:srgbClr val="3B2D7B"/>
                </a:solidFill>
                <a:latin typeface="Agrandir Narrow Black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669395"/>
            <a:ext cx="11696700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BF3E4"/>
                </a:solidFill>
                <a:latin typeface="Josefin Sans Regular Bold"/>
              </a:rPr>
              <a:t>Tự nhận xét</a:t>
            </a:r>
            <a:r>
              <a:rPr lang="en-US" sz="3300">
                <a:solidFill>
                  <a:srgbClr val="FBF3E4"/>
                </a:solidFill>
                <a:latin typeface="Josefin Sans Regular"/>
              </a:rPr>
              <a:t>: Hình ảnh trên poster vẫn còn mờ và chưa đạt được độ sắc nét mong muốn. Màu sắc được sử dụng trong các khối hình chưa được tinh tế. 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300">
              <a:solidFill>
                <a:srgbClr val="FBF3E4"/>
              </a:solidFill>
              <a:latin typeface="Josefin Sans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56373" y="2126047"/>
            <a:ext cx="2499984" cy="2499699"/>
            <a:chOff x="0" y="0"/>
            <a:chExt cx="6350013" cy="6349289"/>
          </a:xfrm>
        </p:grpSpPr>
        <p:sp>
          <p:nvSpPr>
            <p:cNvPr id="3" name="Freeform 3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BD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331644" y="6379676"/>
            <a:ext cx="2499984" cy="2499699"/>
            <a:chOff x="0" y="0"/>
            <a:chExt cx="6350013" cy="6349289"/>
          </a:xfrm>
        </p:grpSpPr>
        <p:sp>
          <p:nvSpPr>
            <p:cNvPr id="5" name="Freeform 5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BD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456372" y="4006215"/>
            <a:ext cx="7021830" cy="3912870"/>
            <a:chOff x="0" y="0"/>
            <a:chExt cx="3434566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4566" cy="1913890"/>
            </a:xfrm>
            <a:custGeom>
              <a:avLst/>
              <a:gdLst/>
              <a:ahLst/>
              <a:cxnLst/>
              <a:rect l="l" t="t" r="r" b="b"/>
              <a:pathLst>
                <a:path w="3434566" h="1913890">
                  <a:moveTo>
                    <a:pt x="3310106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10106" y="0"/>
                  </a:lnTo>
                  <a:cubicBezTo>
                    <a:pt x="3378686" y="0"/>
                    <a:pt x="3434566" y="55880"/>
                    <a:pt x="3434566" y="124460"/>
                  </a:cubicBezTo>
                  <a:lnTo>
                    <a:pt x="3434566" y="1789430"/>
                  </a:lnTo>
                  <a:cubicBezTo>
                    <a:pt x="3434566" y="1858010"/>
                    <a:pt x="3378686" y="1913890"/>
                    <a:pt x="3310106" y="191389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809798" y="4006215"/>
            <a:ext cx="7021830" cy="3912870"/>
            <a:chOff x="0" y="0"/>
            <a:chExt cx="3434566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34566" cy="1913890"/>
            </a:xfrm>
            <a:custGeom>
              <a:avLst/>
              <a:gdLst/>
              <a:ahLst/>
              <a:cxnLst/>
              <a:rect l="l" t="t" r="r" b="b"/>
              <a:pathLst>
                <a:path w="3434566" h="1913890">
                  <a:moveTo>
                    <a:pt x="3310106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10106" y="0"/>
                  </a:lnTo>
                  <a:cubicBezTo>
                    <a:pt x="3378686" y="0"/>
                    <a:pt x="3434566" y="55880"/>
                    <a:pt x="3434566" y="124460"/>
                  </a:cubicBezTo>
                  <a:lnTo>
                    <a:pt x="3434566" y="1789430"/>
                  </a:lnTo>
                  <a:cubicBezTo>
                    <a:pt x="3434566" y="1858010"/>
                    <a:pt x="3378686" y="1913890"/>
                    <a:pt x="3310106" y="191389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498387" y="1215696"/>
            <a:ext cx="11291226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2"/>
              </a:lnSpc>
            </a:pPr>
            <a:r>
              <a:rPr lang="en-US" sz="7680">
                <a:solidFill>
                  <a:srgbClr val="FFBD59"/>
                </a:solidFill>
                <a:latin typeface="Josefin Sans Bold"/>
              </a:rPr>
              <a:t>Hướng phát triển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98240" y="2267898"/>
            <a:ext cx="2216249" cy="2215997"/>
            <a:chOff x="0" y="0"/>
            <a:chExt cx="6350013" cy="6349289"/>
          </a:xfrm>
        </p:grpSpPr>
        <p:sp>
          <p:nvSpPr>
            <p:cNvPr id="12" name="Freeform 12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t="-5" b="-5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473511" y="6521527"/>
            <a:ext cx="2216249" cy="2215997"/>
            <a:chOff x="0" y="0"/>
            <a:chExt cx="6350013" cy="6349289"/>
          </a:xfrm>
        </p:grpSpPr>
        <p:sp>
          <p:nvSpPr>
            <p:cNvPr id="14" name="Freeform 14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t="-5" b="-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136457" y="4739565"/>
            <a:ext cx="566166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B2D7B"/>
                </a:solidFill>
                <a:latin typeface="Josefin Sans Regular"/>
              </a:rPr>
              <a:t>Nghiên cứu màu sắc thích hợp hơn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06062" y="4739565"/>
            <a:ext cx="5829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B2D7B"/>
                </a:solidFill>
                <a:latin typeface="Josefin Sans Regular"/>
              </a:rPr>
              <a:t>Sử dụng hình ảnh không bị mờ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7470" y="1026187"/>
            <a:ext cx="7021830" cy="3912870"/>
            <a:chOff x="0" y="0"/>
            <a:chExt cx="343456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4566" cy="1913890"/>
            </a:xfrm>
            <a:custGeom>
              <a:avLst/>
              <a:gdLst/>
              <a:ahLst/>
              <a:cxnLst/>
              <a:rect l="l" t="t" r="r" b="b"/>
              <a:pathLst>
                <a:path w="3434566" h="1913890">
                  <a:moveTo>
                    <a:pt x="3310106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10106" y="0"/>
                  </a:lnTo>
                  <a:cubicBezTo>
                    <a:pt x="3378686" y="0"/>
                    <a:pt x="3434566" y="55880"/>
                    <a:pt x="3434566" y="124460"/>
                  </a:cubicBezTo>
                  <a:lnTo>
                    <a:pt x="3434566" y="1789430"/>
                  </a:lnTo>
                  <a:cubicBezTo>
                    <a:pt x="3434566" y="1858010"/>
                    <a:pt x="3378686" y="1913890"/>
                    <a:pt x="3310106" y="191389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37470" y="5345430"/>
            <a:ext cx="7021830" cy="3912870"/>
            <a:chOff x="0" y="0"/>
            <a:chExt cx="3434566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34566" cy="1913890"/>
            </a:xfrm>
            <a:custGeom>
              <a:avLst/>
              <a:gdLst/>
              <a:ahLst/>
              <a:cxnLst/>
              <a:rect l="l" t="t" r="r" b="b"/>
              <a:pathLst>
                <a:path w="3434566" h="1913890">
                  <a:moveTo>
                    <a:pt x="3310106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10106" y="0"/>
                  </a:lnTo>
                  <a:cubicBezTo>
                    <a:pt x="3378686" y="0"/>
                    <a:pt x="3434566" y="55880"/>
                    <a:pt x="3434566" y="124460"/>
                  </a:cubicBezTo>
                  <a:lnTo>
                    <a:pt x="3434566" y="1789430"/>
                  </a:lnTo>
                  <a:cubicBezTo>
                    <a:pt x="3434566" y="1858010"/>
                    <a:pt x="3378686" y="1913890"/>
                    <a:pt x="3310106" y="191389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498846" y="1026187"/>
            <a:ext cx="2499984" cy="2499699"/>
            <a:chOff x="0" y="0"/>
            <a:chExt cx="6350013" cy="6349289"/>
          </a:xfrm>
        </p:grpSpPr>
        <p:sp>
          <p:nvSpPr>
            <p:cNvPr id="7" name="Freeform 7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BD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98846" y="5345430"/>
            <a:ext cx="2499984" cy="2499699"/>
            <a:chOff x="0" y="0"/>
            <a:chExt cx="6350013" cy="6349289"/>
          </a:xfrm>
        </p:grpSpPr>
        <p:sp>
          <p:nvSpPr>
            <p:cNvPr id="9" name="Freeform 9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BD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3102769" y="7845129"/>
            <a:ext cx="8262937" cy="8261996"/>
            <a:chOff x="0" y="0"/>
            <a:chExt cx="6350013" cy="6349289"/>
          </a:xfrm>
        </p:grpSpPr>
        <p:sp>
          <p:nvSpPr>
            <p:cNvPr id="11" name="Freeform 11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BD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640713" y="1168038"/>
            <a:ext cx="2216249" cy="2215997"/>
            <a:chOff x="0" y="0"/>
            <a:chExt cx="6350013" cy="6349289"/>
          </a:xfrm>
        </p:grpSpPr>
        <p:sp>
          <p:nvSpPr>
            <p:cNvPr id="13" name="Freeform 13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l="-8644" r="-8644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640713" y="5487281"/>
            <a:ext cx="2216249" cy="2215997"/>
            <a:chOff x="0" y="0"/>
            <a:chExt cx="6350013" cy="6349289"/>
          </a:xfrm>
        </p:grpSpPr>
        <p:sp>
          <p:nvSpPr>
            <p:cNvPr id="15" name="Freeform 15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26473" r="-26473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1313795" y="2687347"/>
            <a:ext cx="57988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B2D7B"/>
                </a:solidFill>
                <a:latin typeface="Josefin Sans Regular"/>
              </a:rPr>
              <a:t>Làm hình ảnh sắc nét hơn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92840" y="6739890"/>
            <a:ext cx="535686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B2D7B"/>
                </a:solidFill>
                <a:latin typeface="Josefin Sans Regular"/>
              </a:rPr>
              <a:t>Khám phá các hiệu ứng đặc biệt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20590" y="3726561"/>
            <a:ext cx="6578256" cy="268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52"/>
              </a:lnSpc>
              <a:spcBef>
                <a:spcPct val="0"/>
              </a:spcBef>
            </a:pPr>
            <a:r>
              <a:rPr lang="en-US" sz="7680">
                <a:solidFill>
                  <a:srgbClr val="FFBD59"/>
                </a:solidFill>
                <a:latin typeface="Josefin Sans Bold"/>
              </a:rPr>
              <a:t>Hướng phát triển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257</Words>
  <Application>Microsoft Office PowerPoint</Application>
  <PresentationFormat>Custom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Agrandir Narrow Black</vt:lpstr>
      <vt:lpstr>Calibri</vt:lpstr>
      <vt:lpstr>Josefin Sans Regular Bold</vt:lpstr>
      <vt:lpstr>Josefin Sans Bold</vt:lpstr>
      <vt:lpstr>Arial</vt:lpstr>
      <vt:lpstr>Poppins Medium</vt:lpstr>
      <vt:lpstr>Poppins Medium Bold</vt:lpstr>
      <vt:lpstr>Josefin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Thuyết trình môn Photoshop</dc:title>
  <cp:lastModifiedBy>Tạ Quang,Khôi</cp:lastModifiedBy>
  <cp:revision>2</cp:revision>
  <dcterms:created xsi:type="dcterms:W3CDTF">2006-08-16T00:00:00Z</dcterms:created>
  <dcterms:modified xsi:type="dcterms:W3CDTF">2023-06-01T17:59:30Z</dcterms:modified>
  <dc:identifier>DAFkks3Me0M</dc:identifier>
</cp:coreProperties>
</file>